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2" r:id="rId6"/>
    <p:sldId id="276" r:id="rId7"/>
    <p:sldId id="277" r:id="rId8"/>
    <p:sldId id="278" r:id="rId9"/>
    <p:sldId id="263" r:id="rId10"/>
    <p:sldId id="264" r:id="rId11"/>
    <p:sldId id="265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AC1369-0379-43A7-82FC-1A69E68799C8}">
          <p14:sldIdLst>
            <p14:sldId id="256"/>
            <p14:sldId id="258"/>
            <p14:sldId id="259"/>
            <p14:sldId id="261"/>
            <p14:sldId id="262"/>
            <p14:sldId id="276"/>
            <p14:sldId id="277"/>
            <p14:sldId id="278"/>
            <p14:sldId id="263"/>
            <p14:sldId id="264"/>
            <p14:sldId id="265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61" autoAdjust="0"/>
  </p:normalViewPr>
  <p:slideViewPr>
    <p:cSldViewPr snapToGrid="0">
      <p:cViewPr varScale="1">
        <p:scale>
          <a:sx n="57" d="100"/>
          <a:sy n="57" d="100"/>
        </p:scale>
        <p:origin x="1236" y="66"/>
      </p:cViewPr>
      <p:guideLst>
        <p:guide orient="horz" pos="42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9E254-628B-4705-89C6-9E5C6FC8C54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C431F-63B5-4555-A2EF-BA372C3F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6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431F-63B5-4555-A2EF-BA372C3F94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6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431F-63B5-4555-A2EF-BA372C3F94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57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5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4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7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4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7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5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4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3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3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4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1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3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8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3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FEED8E-4AC8-4D36-81B2-1763378D6DE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2C2E9A-54E7-42CC-A100-18F65BDA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5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zakon-ob-obrazovani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bg2">
                <a:tint val="97000"/>
                <a:hueMod val="92000"/>
                <a:satMod val="169000"/>
                <a:lumMod val="164000"/>
              </a:schemeClr>
            </a:gs>
            <a:gs pos="91000">
              <a:schemeClr val="bg2">
                <a:shade val="96000"/>
                <a:satMod val="120000"/>
                <a:lumMod val="9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1624083"/>
            <a:ext cx="6767466" cy="188339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sz="36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2020-2021 </a:t>
            </a: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5" y="5595921"/>
            <a:ext cx="2836985" cy="10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1" y="685800"/>
            <a:ext cx="10424055" cy="1210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Кружки, секции</a:t>
            </a:r>
            <a:endParaRPr lang="ru-RU" sz="4800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896533"/>
            <a:ext cx="5188373" cy="3891280"/>
          </a:xfrm>
          <a:prstGeom prst="rect">
            <a:avLst/>
          </a:prstGeom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6096000" y="1896534"/>
            <a:ext cx="5012266" cy="357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ориентирование для  1-4 классов 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ru-RU" sz="31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ru-RU" sz="4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43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Ступалова</a:t>
            </a:r>
            <a:r>
              <a:rPr lang="ru-RU" sz="43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Алла Александровна</a:t>
            </a:r>
            <a:endParaRPr lang="ru-RU" sz="4300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1199" y="4961468"/>
            <a:ext cx="4690534" cy="1507065"/>
          </a:xfrm>
        </p:spPr>
        <p:txBody>
          <a:bodyPr>
            <a:normAutofit fontScale="90000"/>
          </a:bodyPr>
          <a:lstStyle/>
          <a:p>
            <a:r>
              <a:rPr lang="ru-RU" sz="3200" cap="none" dirty="0"/>
              <a:t>Р</a:t>
            </a:r>
            <a:r>
              <a:rPr lang="ru-RU" sz="3200" cap="none" dirty="0" smtClean="0"/>
              <a:t>уководитель:</a:t>
            </a:r>
            <a:br>
              <a:rPr lang="ru-RU" sz="3200" cap="none" dirty="0" smtClean="0"/>
            </a:br>
            <a:r>
              <a:rPr lang="ru-RU" sz="3200" cap="none" dirty="0" err="1" smtClean="0"/>
              <a:t>Забиров</a:t>
            </a:r>
            <a:r>
              <a:rPr lang="ru-RU" sz="3200" cap="none" dirty="0" smtClean="0"/>
              <a:t> </a:t>
            </a:r>
            <a:r>
              <a:rPr lang="ru-RU" sz="3200" cap="none" dirty="0" err="1" smtClean="0"/>
              <a:t>Иршат</a:t>
            </a:r>
            <a:r>
              <a:rPr lang="ru-RU" sz="3200" cap="none" dirty="0" smtClean="0"/>
              <a:t> Викторович </a:t>
            </a:r>
            <a:endParaRPr lang="ru-RU" sz="3200" cap="none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1" y="685800"/>
            <a:ext cx="9560455" cy="95673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клуб «Династия» - секция Айкидо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 для детей ГР и СОП, остальные платно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642533"/>
            <a:ext cx="5130798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1199" y="4961468"/>
            <a:ext cx="4690534" cy="1507065"/>
          </a:xfrm>
        </p:spPr>
        <p:txBody>
          <a:bodyPr>
            <a:normAutofit fontScale="90000"/>
          </a:bodyPr>
          <a:lstStyle/>
          <a:p>
            <a:r>
              <a:rPr lang="ru-RU" sz="3200" cap="none" dirty="0"/>
              <a:t>Р</a:t>
            </a:r>
            <a:r>
              <a:rPr lang="ru-RU" sz="3200" cap="none" dirty="0" smtClean="0"/>
              <a:t>уководитель:</a:t>
            </a:r>
            <a:br>
              <a:rPr lang="ru-RU" sz="3200" cap="none" dirty="0" smtClean="0"/>
            </a:br>
            <a:r>
              <a:rPr lang="ru-RU" sz="3200" cap="none" dirty="0" smtClean="0"/>
              <a:t>Петухова Юлия Юрьевна</a:t>
            </a:r>
            <a:endParaRPr lang="ru-RU" sz="3200" cap="none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1" y="685800"/>
            <a:ext cx="9560455" cy="16002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«Детская школа искусств</a:t>
            </a:r>
            <a: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» - направления Фортепиано, Вокал, </a:t>
            </a:r>
            <a:r>
              <a:rPr lang="ru-RU" sz="4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Эстрадно</a:t>
            </a:r>
            <a: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-джазовая игра, игра на гитаре для детей 6-9 лет  </a:t>
            </a: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rakitdshi.ru/images/2019/11/08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2286000"/>
            <a:ext cx="5604934" cy="43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1199" y="4961468"/>
            <a:ext cx="4690534" cy="1507065"/>
          </a:xfrm>
        </p:spPr>
        <p:txBody>
          <a:bodyPr>
            <a:normAutofit fontScale="90000"/>
          </a:bodyPr>
          <a:lstStyle/>
          <a:p>
            <a:r>
              <a:rPr lang="ru-RU" sz="3200" cap="none" dirty="0"/>
              <a:t>Р</a:t>
            </a:r>
            <a:r>
              <a:rPr lang="ru-RU" sz="3200" cap="none" dirty="0" smtClean="0"/>
              <a:t>уководитель:</a:t>
            </a:r>
            <a:br>
              <a:rPr lang="ru-RU" sz="3200" cap="none" dirty="0" smtClean="0"/>
            </a:br>
            <a:r>
              <a:rPr lang="ru-RU" sz="3200" cap="none" dirty="0" smtClean="0"/>
              <a:t>Попова Александра Владимировна</a:t>
            </a:r>
            <a:endParaRPr lang="ru-RU" sz="3200" cap="none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1" y="685800"/>
            <a:ext cx="10119256" cy="95673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Школьная студия вокала и хорового пения</a:t>
            </a:r>
            <a:r>
              <a:rPr lang="ru-RU" sz="4800" dirty="0" smtClean="0"/>
              <a:t> 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4" y="1828800"/>
            <a:ext cx="5554134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1199" y="4961468"/>
            <a:ext cx="4690534" cy="1507065"/>
          </a:xfrm>
        </p:spPr>
        <p:txBody>
          <a:bodyPr>
            <a:normAutofit fontScale="90000"/>
          </a:bodyPr>
          <a:lstStyle/>
          <a:p>
            <a:r>
              <a:rPr lang="ru-RU" sz="3200" cap="none" dirty="0"/>
              <a:t>Р</a:t>
            </a:r>
            <a:r>
              <a:rPr lang="ru-RU" sz="3200" cap="none" dirty="0" smtClean="0"/>
              <a:t>уководитель:</a:t>
            </a:r>
            <a:br>
              <a:rPr lang="ru-RU" sz="3200" cap="none" dirty="0" smtClean="0"/>
            </a:br>
            <a:r>
              <a:rPr lang="ru-RU" sz="3200" cap="none" dirty="0" err="1" smtClean="0"/>
              <a:t>Шабурова</a:t>
            </a:r>
            <a:r>
              <a:rPr lang="ru-RU" sz="3200" cap="none" dirty="0" smtClean="0"/>
              <a:t> Светлана Германовна</a:t>
            </a:r>
            <a:endParaRPr lang="ru-RU" sz="3200" cap="none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1" y="778933"/>
            <a:ext cx="11067522" cy="143933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Краевой центр художественного образования </a:t>
            </a:r>
            <a:endParaRPr lang="ru-RU" sz="4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Росток</a:t>
            </a:r>
            <a:r>
              <a:rPr lang="ru-RU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» - мастерская художественных ремесел</a:t>
            </a:r>
            <a:endParaRPr lang="ru-RU" sz="4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(4-х летняя программа для детей 7-18 лет - бесплатно)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www.culture.ru/storage/images/6fde3e0e8b8d907c8adfb4082c69fc6a/52690c3525d1fd1b0d988981f2b53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2218267"/>
            <a:ext cx="5571066" cy="42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1"/>
            <a:ext cx="10813522" cy="4428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подробную информацию можно получить 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и 12 сентября 2020 года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8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get-zen_doc/1584427/pub_5cc762c577255f00b3352661_5cc76d9be6420f00b3fb5048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867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9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628" y="154483"/>
            <a:ext cx="8534400" cy="13194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воспитательной службы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696" y="1473958"/>
            <a:ext cx="10372298" cy="45992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	Средством </a:t>
            </a:r>
            <a:r>
              <a:rPr lang="ru-RU" sz="2400" dirty="0">
                <a:solidFill>
                  <a:schemeClr val="bg1"/>
                </a:solidFill>
              </a:rPr>
              <a:t>непрерывного обучения ребенка и формирования его личности выступает дополнительное образование в школе.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В</a:t>
            </a:r>
            <a:r>
              <a:rPr lang="ru-RU" sz="2400" dirty="0">
                <a:solidFill>
                  <a:schemeClr val="bg1"/>
                </a:solidFill>
              </a:rPr>
              <a:t> законе «</a:t>
            </a:r>
            <a:r>
              <a:rPr lang="ru-RU" sz="2400" dirty="0">
                <a:solidFill>
                  <a:schemeClr val="bg1"/>
                </a:solidFill>
                <a:hlinkClick r:id="rId2"/>
              </a:rPr>
              <a:t>Об </a:t>
            </a:r>
            <a:r>
              <a:rPr lang="ru-RU" sz="2400" dirty="0" smtClean="0">
                <a:solidFill>
                  <a:schemeClr val="bg1"/>
                </a:solidFill>
                <a:hlinkClick r:id="rId2"/>
              </a:rPr>
              <a:t>образовании</a:t>
            </a:r>
            <a:r>
              <a:rPr lang="ru-RU" sz="2400" dirty="0" smtClean="0">
                <a:solidFill>
                  <a:schemeClr val="bg1"/>
                </a:solidFill>
              </a:rPr>
              <a:t> в РФ» </a:t>
            </a:r>
            <a:r>
              <a:rPr lang="ru-RU" sz="2400" dirty="0">
                <a:solidFill>
                  <a:schemeClr val="bg1"/>
                </a:solidFill>
              </a:rPr>
              <a:t>сказано, что дополнительное образование необходимо для развития творческих способностей детей и взрослых, формирования культуры ЗОЖ и организации свободного времени. По формату это привычные нам кружки, секции, студии, курсы. Их можно организовать в специальных учреждениях — школах искусств, спортивных школах, дворцах творчества и подобных, а можно в школе. И в школе </a:t>
            </a:r>
            <a:r>
              <a:rPr lang="ru-RU" sz="2400" dirty="0" err="1">
                <a:solidFill>
                  <a:schemeClr val="bg1"/>
                </a:solidFill>
              </a:rPr>
              <a:t>допобразование</a:t>
            </a:r>
            <a:r>
              <a:rPr lang="ru-RU" sz="2400" dirty="0">
                <a:solidFill>
                  <a:schemeClr val="bg1"/>
                </a:solidFill>
              </a:rPr>
              <a:t> выполняет важную функцию — возможность </a:t>
            </a:r>
            <a:r>
              <a:rPr lang="ru-RU" sz="2400" dirty="0" smtClean="0">
                <a:solidFill>
                  <a:schemeClr val="bg1"/>
                </a:solidFill>
              </a:rPr>
              <a:t>школьника понять </a:t>
            </a:r>
            <a:r>
              <a:rPr lang="ru-RU" sz="2400" dirty="0">
                <a:solidFill>
                  <a:schemeClr val="bg1"/>
                </a:solidFill>
              </a:rPr>
              <a:t>свои интересы и как можно раньше подготовиться к выбору профессии.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853" y="5604454"/>
            <a:ext cx="1080024" cy="10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371600"/>
            <a:ext cx="10766260" cy="4622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По</a:t>
            </a:r>
            <a:r>
              <a:rPr lang="ru-RU" sz="2400" dirty="0">
                <a:solidFill>
                  <a:schemeClr val="bg1"/>
                </a:solidFill>
              </a:rPr>
              <a:t> форме они могут быть похожи, но главное отличие — </a:t>
            </a:r>
            <a:r>
              <a:rPr lang="ru-RU" sz="2400" dirty="0" smtClean="0">
                <a:solidFill>
                  <a:schemeClr val="bg1"/>
                </a:solidFill>
              </a:rPr>
              <a:t>		в</a:t>
            </a:r>
            <a:r>
              <a:rPr lang="ru-RU" sz="2400" dirty="0">
                <a:solidFill>
                  <a:schemeClr val="bg1"/>
                </a:solidFill>
              </a:rPr>
              <a:t> целях и решаемых задачах.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Внеурочная деятельность — часть программы общего образования. Её главная цель — расширить или конкретизировать те знания, которые ученики получают на уроках. По новым </a:t>
            </a:r>
            <a:r>
              <a:rPr lang="ru-RU" sz="2400" dirty="0" err="1">
                <a:solidFill>
                  <a:schemeClr val="bg1"/>
                </a:solidFill>
              </a:rPr>
              <a:t>ФГОСам</a:t>
            </a:r>
            <a:r>
              <a:rPr lang="ru-RU" sz="2400" dirty="0">
                <a:solidFill>
                  <a:schemeClr val="bg1"/>
                </a:solidFill>
              </a:rPr>
              <a:t> образовательная программа должна включать внеурочную деятельность.  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	Дополнительное </a:t>
            </a:r>
            <a:r>
              <a:rPr lang="ru-RU" sz="2400" dirty="0">
                <a:solidFill>
                  <a:schemeClr val="bg1"/>
                </a:solidFill>
              </a:rPr>
              <a:t>образование — автономная, самостоятельная ветвь образования, не входит в </a:t>
            </a:r>
            <a:r>
              <a:rPr lang="ru-RU" sz="2400" dirty="0" smtClean="0">
                <a:solidFill>
                  <a:schemeClr val="bg1"/>
                </a:solidFill>
              </a:rPr>
              <a:t>стандарт</a:t>
            </a:r>
            <a:r>
              <a:rPr lang="ru-RU" sz="2400" dirty="0">
                <a:solidFill>
                  <a:schemeClr val="bg1"/>
                </a:solidFill>
              </a:rPr>
              <a:t>. Здесь сам ученик выбирает, хочет он в чем-то ещё развиваться или нет, если ли у него интерес к этому или нет. Ребенок может вообще никогда не получать дополнительное образование, но во внеурочной деятельности он должен участвовать.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23082"/>
            <a:ext cx="9742678" cy="9485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ЧЕМ ВНЕУРОЧНАЯ ДЕЯТЕЛЬНОСТЬ ОТЛИЧАЕТСЯ ОТ ДОПОБРАЗОВАНИЯ?</a:t>
            </a:r>
            <a:b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4212" y="304800"/>
            <a:ext cx="10058400" cy="9821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Курсы внеурочной деятельности 1-4 классы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684212" y="1083733"/>
            <a:ext cx="10508721" cy="4910667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45295"/>
              </p:ext>
            </p:extLst>
          </p:nvPr>
        </p:nvGraphicFramePr>
        <p:xfrm>
          <a:off x="684213" y="1286935"/>
          <a:ext cx="10058398" cy="4588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5511"/>
                <a:gridCol w="2850947"/>
                <a:gridCol w="944976"/>
                <a:gridCol w="944976"/>
                <a:gridCol w="960994"/>
                <a:gridCol w="960994"/>
              </a:tblGrid>
              <a:tr h="862194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ВД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кружка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классы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классы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классы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классы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775818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«Ритмика»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590185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направление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грамотность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885277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 направление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познавательных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способностей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РПС)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95092">
                <a:tc rowSpan="4"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Общекультурное направление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«Читай-ка»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9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Акварелька</a:t>
                      </a: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9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«Весёлые нотки»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9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Краеведение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95092">
                <a:tc gridSpan="2">
                  <a:txBody>
                    <a:bodyPr/>
                    <a:lstStyle/>
                    <a:p>
                      <a:pPr algn="r">
                        <a:spcAft>
                          <a:spcPts val="1415"/>
                        </a:spcAft>
                      </a:pP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de-DE" sz="14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de-DE" sz="1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9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1" y="685800"/>
            <a:ext cx="10356321" cy="973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курсы 5 классы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99604"/>
              </p:ext>
            </p:extLst>
          </p:nvPr>
        </p:nvGraphicFramePr>
        <p:xfrm>
          <a:off x="1544109" y="2535999"/>
          <a:ext cx="8954558" cy="3023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306"/>
                <a:gridCol w="2820252"/>
              </a:tblGrid>
              <a:tr h="377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КСК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Руководитель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«Юный спасатель»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Соловарова Н.А.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«Квилинг»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Адамова Т.И.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«Пирография»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Колегова Л.В.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«Волшебная экономика»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Коротких Е.А.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«Ораторское искусство»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Кучукбаева Д.А.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«Бисероплетение»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Куцомеля Т.С.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«Юный экскурсовод»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Боровик А.В.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44109" y="1612669"/>
            <a:ext cx="92762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Куратор: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Куцомеля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Семеновна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1" y="685800"/>
            <a:ext cx="10356321" cy="973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курсы 6 классы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44109" y="1889667"/>
            <a:ext cx="92762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Куратор: </a:t>
            </a:r>
            <a:r>
              <a:rPr lang="ru-RU" dirty="0"/>
              <a:t>Жигалова Виктория Владимировна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07918"/>
              </p:ext>
            </p:extLst>
          </p:nvPr>
        </p:nvGraphicFramePr>
        <p:xfrm>
          <a:off x="1219200" y="2397498"/>
          <a:ext cx="9177867" cy="4271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4850"/>
                <a:gridCol w="3353017"/>
              </a:tblGrid>
              <a:tr h="474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КСК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Руководитель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«Основы здорового образа жизни»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Соловарова Н.А.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«Краеведение»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Иваницкая С.Г.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«Декупаж»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Адамова Т.И.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«Волшебный клубов»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Колегова Л.В.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«Экономическая газета»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Коротких Е.А.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«Секреты красоты и здоровья»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Кучукбаева Д.А.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«Юный экскурсовод»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Боровик А.В.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4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«Основы финансовой грамотности»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Горохова Н.В.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3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1" y="685800"/>
            <a:ext cx="10356321" cy="973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курсы 7 классы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44109" y="1889667"/>
            <a:ext cx="92762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Куратор: </a:t>
            </a:r>
            <a:r>
              <a:rPr lang="ru-RU" dirty="0"/>
              <a:t>Коротких Елизавета Александровна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522296"/>
              </p:ext>
            </p:extLst>
          </p:nvPr>
        </p:nvGraphicFramePr>
        <p:xfrm>
          <a:off x="982133" y="2397502"/>
          <a:ext cx="9838267" cy="4003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3981"/>
                <a:gridCol w="3594286"/>
              </a:tblGrid>
              <a:tr h="500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КСК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Руководитель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«Культура безопасности жизнедеятельности»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Ступалова А.А.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«Основы визажа»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Кучукбаева Д.А.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«Фоамиранг»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Адамова Т.И.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«Формула правильного питания»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Колегова Л.В.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«Экономическая газета»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Коротких Е.А.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«Школа диалога и аргументации»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Подбельская Т.В.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«Юный экскурсовод»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Боровик А.В.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7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1" y="685800"/>
            <a:ext cx="10356321" cy="97366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8-9 классы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59566"/>
              </p:ext>
            </p:extLst>
          </p:nvPr>
        </p:nvGraphicFramePr>
        <p:xfrm>
          <a:off x="1337733" y="1659467"/>
          <a:ext cx="9025467" cy="4673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667"/>
                <a:gridCol w="1634067"/>
                <a:gridCol w="2523066"/>
                <a:gridCol w="2624667"/>
              </a:tblGrid>
              <a:tr h="524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курса, направления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266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«Медиа школа для старшеклассников»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Кучукбаева Д.А.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266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«Молодежный клуб русского географического общества»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Боровик А.В.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266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«Основы парикмахерского искусства»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Шаронов В.А.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266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МЧС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Боровик А.В.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266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Техническое направление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Боровик А.В.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266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Экологическое направление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Боровик А.В.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266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Экономическое направление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Боровик А.В.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1" y="304800"/>
            <a:ext cx="11169121" cy="11006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Перечень</a:t>
            </a:r>
            <a:r>
              <a:rPr lang="ru-RU" dirty="0"/>
              <a:t> </a:t>
            </a:r>
            <a:r>
              <a:rPr lang="ru-RU" b="1" dirty="0" smtClean="0"/>
              <a:t>дополнительных  </a:t>
            </a:r>
            <a:r>
              <a:rPr lang="ru-RU" b="1" dirty="0"/>
              <a:t>платных образовательных </a:t>
            </a:r>
            <a:r>
              <a:rPr lang="ru-RU" b="1" dirty="0" smtClean="0"/>
              <a:t>услуг</a:t>
            </a:r>
            <a:r>
              <a:rPr lang="ru-RU" dirty="0"/>
              <a:t> </a:t>
            </a:r>
            <a:r>
              <a:rPr lang="ru-RU" b="1" dirty="0" smtClean="0"/>
              <a:t>МАОУ </a:t>
            </a:r>
            <a:r>
              <a:rPr lang="ru-RU" b="1" dirty="0"/>
              <a:t>«Школы бизнеса и предпринимательства» на </a:t>
            </a:r>
            <a:r>
              <a:rPr lang="ru-RU" b="1" dirty="0" smtClean="0"/>
              <a:t>2020-2021 </a:t>
            </a:r>
            <a:r>
              <a:rPr lang="ru-RU" b="1" dirty="0"/>
              <a:t>учебный год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81856"/>
              </p:ext>
            </p:extLst>
          </p:nvPr>
        </p:nvGraphicFramePr>
        <p:xfrm>
          <a:off x="948267" y="1122445"/>
          <a:ext cx="9779000" cy="5529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9175"/>
                <a:gridCol w="4719825"/>
              </a:tblGrid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детей к школе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«Непоседы» (ГПД)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Юный редактор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15-16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91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страницами учебника математики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15-16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Счастливый английский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редактирования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Эрудит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аниматоров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Умники и умницы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91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грамотного письма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13-14 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36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Трудные вопросы синтаксиса и пунктуации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91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бальных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танцев «Звездочки»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эстрадного танца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12-16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 «Айкидо»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7-12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Математика: путь к успеху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Волейбол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17-18лет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Калейдоскоп наук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53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навстречу себе. Курс психологии для подростков.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14-18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  <a:tr h="267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юного артиста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19" marR="310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2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922</TotalTime>
  <Words>535</Words>
  <Application>Microsoft Office PowerPoint</Application>
  <PresentationFormat>Широкоэкранный</PresentationFormat>
  <Paragraphs>198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Andale Sans UI</vt:lpstr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Основные направления работы воспитательной службы</vt:lpstr>
      <vt:lpstr> По форме они могут быть похожи, но главное отличие —   в целях и решаемых задачах. Внеурочная деятельность — часть программы общего образования. Её главная цель — расширить или конкретизировать те знания, которые ученики получают на уроках. По новым ФГОСам образовательная программа должна включать внеурочную деятельность.    Дополнительное образование — автономная, самостоятельная ветвь образования, не входит в стандарт. Здесь сам ученик выбирает, хочет он в чем-то ещё развиваться или нет, если ли у него интерес к этому или нет. Ребенок может вообще никогда не получать дополнительное образование, но во внеурочной деятельности он должен участвовать.</vt:lpstr>
      <vt:lpstr>Курсы внеурочной деятельности 1-4 классы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Руководитель: Забиров Иршат Викторович </vt:lpstr>
      <vt:lpstr>Руководитель: Петухова Юлия Юрьевна</vt:lpstr>
      <vt:lpstr>Руководитель: Попова Александра Владимировна</vt:lpstr>
      <vt:lpstr>Руководитель: Шабурова Светлана Германовна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Тепляков</dc:creator>
  <cp:lastModifiedBy>direct</cp:lastModifiedBy>
  <cp:revision>40</cp:revision>
  <dcterms:created xsi:type="dcterms:W3CDTF">2020-08-21T08:22:19Z</dcterms:created>
  <dcterms:modified xsi:type="dcterms:W3CDTF">2020-09-09T12:25:19Z</dcterms:modified>
</cp:coreProperties>
</file>